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7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7"/>
  </p:notesMasterIdLst>
  <p:sldIdLst>
    <p:sldId id="454" r:id="rId2"/>
    <p:sldId id="374" r:id="rId3"/>
    <p:sldId id="378" r:id="rId4"/>
    <p:sldId id="414" r:id="rId5"/>
    <p:sldId id="384" r:id="rId6"/>
    <p:sldId id="395" r:id="rId7"/>
    <p:sldId id="415" r:id="rId8"/>
    <p:sldId id="416" r:id="rId9"/>
    <p:sldId id="375" r:id="rId10"/>
    <p:sldId id="411" r:id="rId11"/>
    <p:sldId id="388" r:id="rId12"/>
    <p:sldId id="376" r:id="rId13"/>
    <p:sldId id="309" r:id="rId14"/>
    <p:sldId id="412" r:id="rId15"/>
    <p:sldId id="410" r:id="rId16"/>
    <p:sldId id="260" r:id="rId17"/>
    <p:sldId id="419" r:id="rId18"/>
    <p:sldId id="420" r:id="rId19"/>
    <p:sldId id="421" r:id="rId20"/>
    <p:sldId id="417" r:id="rId21"/>
    <p:sldId id="422" r:id="rId22"/>
    <p:sldId id="423" r:id="rId23"/>
    <p:sldId id="424" r:id="rId24"/>
    <p:sldId id="425" r:id="rId25"/>
    <p:sldId id="3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51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69A"/>
    <a:srgbClr val="E7E6E6"/>
    <a:srgbClr val="FF5252"/>
    <a:srgbClr val="80CBC4"/>
    <a:srgbClr val="C00000"/>
    <a:srgbClr val="F31818"/>
    <a:srgbClr val="262626"/>
    <a:srgbClr val="B5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7" autoAdjust="0"/>
    <p:restoredTop sz="94660"/>
  </p:normalViewPr>
  <p:slideViewPr>
    <p:cSldViewPr snapToGrid="0">
      <p:cViewPr varScale="1">
        <p:scale>
          <a:sx n="70" d="100"/>
          <a:sy n="70" d="100"/>
        </p:scale>
        <p:origin x="198" y="66"/>
      </p:cViewPr>
      <p:guideLst>
        <p:guide orient="horz" pos="2160"/>
        <p:guide pos="6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AD1D9-B2DD-4942-BC4F-B6655ADEEB11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C4FF2-319C-447C-A346-25196F1D62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9860F-3D4E-4B43-B5B4-A487B7F2EB69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991467-EF8B-45DB-9602-39439E82D590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9791" y="332295"/>
            <a:ext cx="11472420" cy="6193411"/>
          </a:xfrm>
          <a:custGeom>
            <a:avLst/>
            <a:gdLst>
              <a:gd name="connsiteX0" fmla="*/ 0 w 11472420"/>
              <a:gd name="connsiteY0" fmla="*/ 0 h 6193410"/>
              <a:gd name="connsiteX1" fmla="*/ 11472420 w 11472420"/>
              <a:gd name="connsiteY1" fmla="*/ 0 h 6193410"/>
              <a:gd name="connsiteX2" fmla="*/ 11472420 w 11472420"/>
              <a:gd name="connsiteY2" fmla="*/ 6193410 h 6193410"/>
              <a:gd name="connsiteX3" fmla="*/ 0 w 11472420"/>
              <a:gd name="connsiteY3" fmla="*/ 6193410 h 61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2420" h="6193410">
                <a:moveTo>
                  <a:pt x="0" y="0"/>
                </a:moveTo>
                <a:lnTo>
                  <a:pt x="11472420" y="0"/>
                </a:lnTo>
                <a:lnTo>
                  <a:pt x="11472420" y="6193410"/>
                </a:lnTo>
                <a:lnTo>
                  <a:pt x="0" y="61934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6" name="矩形 5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4" name="矩形 3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6/5/2018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7" name="矩形 6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A991467-EF8B-45DB-9602-39439E82D590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13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6" Type="http://schemas.openxmlformats.org/officeDocument/2006/relationships/image" Target="../media/image4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2.png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4.png"/><Relationship Id="rId5" Type="http://schemas.openxmlformats.org/officeDocument/2006/relationships/tags" Target="../tags/tag19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18.xml"/><Relationship Id="rId9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64394" y="0"/>
            <a:ext cx="6472978" cy="6505122"/>
          </a:xfrm>
          <a:prstGeom prst="rect">
            <a:avLst/>
          </a:prstGeom>
        </p:spPr>
      </p:pic>
      <p:pic>
        <p:nvPicPr>
          <p:cNvPr id="2" name="media1 (2)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360813" y="3350004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81626" y="2466887"/>
            <a:ext cx="4238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Python Web</a:t>
            </a:r>
            <a:endParaRPr lang="en-US" altLang="zh-CN" sz="4000" dirty="0">
              <a:latin typeface="Consolas" panose="020B0609020204030204" pitchFamily="49" charset="0"/>
            </a:endParaRP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011369" y="3959604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</a:rPr>
              <a:t>讲师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325257" y="3836493"/>
            <a:ext cx="149214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小泼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59946" y="1065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108123" y="122045"/>
            <a:ext cx="1028573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免责声明：如果本课程内有任何内容侵害了您的权益，请您及时联系我们                             潭州教育全球教学服务中心热线：</a:t>
            </a:r>
            <a:r>
              <a:rPr lang="en-US" altLang="zh-CN" sz="1200" dirty="0"/>
              <a:t>4001567315 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流程控制</a:t>
            </a:r>
          </a:p>
        </p:txBody>
      </p:sp>
      <p:sp>
        <p:nvSpPr>
          <p:cNvPr id="48" name="TextBox 170"/>
          <p:cNvSpPr txBox="1"/>
          <p:nvPr/>
        </p:nvSpPr>
        <p:spPr>
          <a:xfrm>
            <a:off x="10356142" y="278059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4" y="432603"/>
            <a:ext cx="2539682" cy="642539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41892" y="5876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正常情况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574" y="208980"/>
            <a:ext cx="6100876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36292" y="2994813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==&gt;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流程控制代码贴图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31" y="775777"/>
            <a:ext cx="5362575" cy="5286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856" y="775777"/>
            <a:ext cx="4168556" cy="6004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第三部分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循环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的循环</a:t>
            </a:r>
          </a:p>
        </p:txBody>
      </p:sp>
      <p:sp>
        <p:nvSpPr>
          <p:cNvPr id="26" name="TextBox 16"/>
          <p:cNvSpPr txBox="1"/>
          <p:nvPr/>
        </p:nvSpPr>
        <p:spPr>
          <a:xfrm>
            <a:off x="2154595" y="4964514"/>
            <a:ext cx="2289380" cy="814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4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for(){}</a:t>
            </a:r>
            <a:endParaRPr lang="zh-CN" altLang="en-US" sz="4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7" name="TextBox 17"/>
          <p:cNvSpPr txBox="1"/>
          <p:nvPr/>
        </p:nvSpPr>
        <p:spPr>
          <a:xfrm>
            <a:off x="5055645" y="4964514"/>
            <a:ext cx="2289380" cy="814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4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while(){}</a:t>
            </a:r>
            <a:endParaRPr lang="zh-CN" altLang="en-US" sz="4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0" name="TextBox 18"/>
          <p:cNvSpPr txBox="1"/>
          <p:nvPr/>
        </p:nvSpPr>
        <p:spPr>
          <a:xfrm>
            <a:off x="8021320" y="4964430"/>
            <a:ext cx="2913380" cy="879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4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do{}while()</a:t>
            </a:r>
            <a:endParaRPr lang="zh-CN" altLang="en-US" sz="4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050098" y="1819314"/>
            <a:ext cx="8190736" cy="2734168"/>
            <a:chOff x="1167355" y="1217191"/>
            <a:chExt cx="6892537" cy="2300813"/>
          </a:xfrm>
        </p:grpSpPr>
        <p:sp>
          <p:nvSpPr>
            <p:cNvPr id="32" name="Freeform 4"/>
            <p:cNvSpPr/>
            <p:nvPr/>
          </p:nvSpPr>
          <p:spPr bwMode="auto">
            <a:xfrm>
              <a:off x="1167355" y="1217191"/>
              <a:ext cx="4406472" cy="2300813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Freeform 5"/>
            <p:cNvSpPr/>
            <p:nvPr/>
          </p:nvSpPr>
          <p:spPr bwMode="auto">
            <a:xfrm flipH="1" flipV="1">
              <a:off x="3653420" y="1217191"/>
              <a:ext cx="4406472" cy="2300813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 rot="18900000">
              <a:off x="1723577" y="1817977"/>
              <a:ext cx="1104193" cy="1104192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 rot="18900000">
              <a:off x="4055751" y="1817977"/>
              <a:ext cx="1104192" cy="1104192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" name="Rectangle 8"/>
            <p:cNvSpPr>
              <a:spLocks noChangeArrowheads="1"/>
            </p:cNvSpPr>
            <p:nvPr/>
          </p:nvSpPr>
          <p:spPr bwMode="auto">
            <a:xfrm rot="18900000">
              <a:off x="6366467" y="1817977"/>
              <a:ext cx="1104192" cy="1104192"/>
            </a:xfrm>
            <a:prstGeom prst="rect">
              <a:avLst/>
            </a:prstGeom>
            <a:solidFill>
              <a:schemeClr val="accent4"/>
            </a:solidFill>
            <a:ln w="6350">
              <a:solidFill>
                <a:schemeClr val="bg1"/>
              </a:solidFill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Rectangle 9"/>
            <p:cNvSpPr>
              <a:spLocks noChangeArrowheads="1"/>
            </p:cNvSpPr>
            <p:nvPr/>
          </p:nvSpPr>
          <p:spPr bwMode="auto">
            <a:xfrm rot="18900000">
              <a:off x="2167565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" name="Rectangle 10"/>
            <p:cNvSpPr>
              <a:spLocks noChangeArrowheads="1"/>
            </p:cNvSpPr>
            <p:nvPr/>
          </p:nvSpPr>
          <p:spPr bwMode="auto">
            <a:xfrm rot="18900000">
              <a:off x="4499738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Rectangle 11"/>
            <p:cNvSpPr>
              <a:spLocks noChangeArrowheads="1"/>
            </p:cNvSpPr>
            <p:nvPr/>
          </p:nvSpPr>
          <p:spPr bwMode="auto">
            <a:xfrm rot="18900000">
              <a:off x="6810454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Text Box 15"/>
            <p:cNvSpPr txBox="1">
              <a:spLocks noChangeArrowheads="1"/>
            </p:cNvSpPr>
            <p:nvPr/>
          </p:nvSpPr>
          <p:spPr bwMode="auto">
            <a:xfrm>
              <a:off x="2218551" y="1769723"/>
              <a:ext cx="79588" cy="187286"/>
            </a:xfrm>
            <a:prstGeom prst="rect">
              <a:avLst/>
            </a:prstGeom>
            <a:noFill/>
            <a:ln w="6350">
              <a:noFill/>
              <a:miter lim="800000"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r>
                <a:rPr lang="zh-CN" altLang="en-US" sz="1325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49" name="Text Box 16"/>
            <p:cNvSpPr txBox="1">
              <a:spLocks noChangeArrowheads="1"/>
            </p:cNvSpPr>
            <p:nvPr/>
          </p:nvSpPr>
          <p:spPr bwMode="auto">
            <a:xfrm>
              <a:off x="4552371" y="1786760"/>
              <a:ext cx="79588" cy="187286"/>
            </a:xfrm>
            <a:prstGeom prst="rect">
              <a:avLst/>
            </a:prstGeom>
            <a:noFill/>
            <a:ln w="6350">
              <a:noFill/>
              <a:miter lim="800000"/>
            </a:ln>
            <a:effectLst/>
          </p:spPr>
          <p:txBody>
            <a:bodyPr wrap="none" lIns="0" tIns="0" rIns="0" bIns="0" anchor="t" anchorCtr="0">
              <a:spAutoFit/>
            </a:bodyPr>
            <a:lstStyle>
              <a:defPPr>
                <a:defRPr lang="zh-CN"/>
              </a:defPPr>
              <a:lvl1pPr marR="0" lvl="0" indent="0" algn="ctr" defTabSz="-635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325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50" name="Text Box 17"/>
            <p:cNvSpPr txBox="1">
              <a:spLocks noChangeArrowheads="1"/>
            </p:cNvSpPr>
            <p:nvPr/>
          </p:nvSpPr>
          <p:spPr bwMode="auto">
            <a:xfrm>
              <a:off x="6869691" y="1769723"/>
              <a:ext cx="79588" cy="187286"/>
            </a:xfrm>
            <a:prstGeom prst="rect">
              <a:avLst/>
            </a:prstGeom>
            <a:noFill/>
            <a:ln w="6350">
              <a:noFill/>
              <a:miter lim="800000"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defTabSz="-635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325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51" name="TextBox 11"/>
            <p:cNvSpPr txBox="1">
              <a:spLocks noChangeArrowheads="1"/>
            </p:cNvSpPr>
            <p:nvPr/>
          </p:nvSpPr>
          <p:spPr bwMode="auto">
            <a:xfrm flipH="1">
              <a:off x="1810877" y="2192316"/>
              <a:ext cx="950569" cy="35056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</a:pPr>
              <a:r>
                <a:rPr lang="en-US" altLang="zh-CN" sz="2400" b="1" dirty="0">
                  <a:solidFill>
                    <a:prstClr val="white"/>
                  </a:solidFill>
                  <a:cs typeface="+mn-ea"/>
                  <a:sym typeface="+mn-lt"/>
                </a:rPr>
                <a:t>for</a:t>
              </a:r>
              <a:r>
                <a:rPr lang="zh-CN" altLang="en-US" sz="2400" b="1" dirty="0">
                  <a:solidFill>
                    <a:prstClr val="white"/>
                  </a:solidFill>
                  <a:cs typeface="+mn-ea"/>
                  <a:sym typeface="+mn-lt"/>
                </a:rPr>
                <a:t>循环</a:t>
              </a:r>
              <a:endParaRPr lang="id-ID" altLang="zh-CN" sz="1325" dirty="0">
                <a:solidFill>
                  <a:srgbClr val="FCFCFC"/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11"/>
            <p:cNvSpPr txBox="1">
              <a:spLocks noChangeArrowheads="1"/>
            </p:cNvSpPr>
            <p:nvPr/>
          </p:nvSpPr>
          <p:spPr bwMode="auto">
            <a:xfrm flipH="1">
              <a:off x="4010773" y="2213216"/>
              <a:ext cx="1242370" cy="5918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</a:pPr>
              <a:r>
                <a:rPr lang="en-US" altLang="zh-CN" sz="2400" b="1" dirty="0">
                  <a:solidFill>
                    <a:prstClr val="white"/>
                  </a:solidFill>
                  <a:cs typeface="+mn-ea"/>
                  <a:sym typeface="+mn-lt"/>
                </a:rPr>
                <a:t>while</a:t>
              </a:r>
              <a:r>
                <a:rPr lang="zh-CN" altLang="en-US" sz="2400" b="1" dirty="0">
                  <a:solidFill>
                    <a:prstClr val="white"/>
                  </a:solidFill>
                  <a:cs typeface="+mn-ea"/>
                  <a:sym typeface="+mn-lt"/>
                </a:rPr>
                <a:t>循环</a:t>
              </a:r>
              <a:endParaRPr lang="id-ID" altLang="zh-CN" sz="1325" dirty="0">
                <a:solidFill>
                  <a:srgbClr val="FCFCFC"/>
                </a:solidFill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endParaRPr lang="zh-CN" altLang="en-US" sz="1515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3" name="TextBox 11"/>
            <p:cNvSpPr txBox="1">
              <a:spLocks noChangeArrowheads="1"/>
            </p:cNvSpPr>
            <p:nvPr/>
          </p:nvSpPr>
          <p:spPr bwMode="auto">
            <a:xfrm flipH="1">
              <a:off x="6163321" y="2221533"/>
              <a:ext cx="1510483" cy="2921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</a:pPr>
              <a:r>
                <a:rPr lang="en-US" altLang="zh-CN" sz="2000" b="1" dirty="0" err="1">
                  <a:solidFill>
                    <a:prstClr val="white"/>
                  </a:solidFill>
                  <a:cs typeface="+mn-ea"/>
                  <a:sym typeface="+mn-lt"/>
                </a:rPr>
                <a:t>do.while</a:t>
              </a:r>
              <a:r>
                <a:rPr lang="zh-CN" altLang="en-US" sz="2000" b="1" dirty="0">
                  <a:solidFill>
                    <a:prstClr val="white"/>
                  </a:solidFill>
                  <a:cs typeface="+mn-ea"/>
                  <a:sym typeface="+mn-lt"/>
                </a:rPr>
                <a:t>循环</a:t>
              </a:r>
              <a:endParaRPr lang="id-ID" altLang="zh-CN" sz="2000" dirty="0">
                <a:solidFill>
                  <a:srgbClr val="FCFCFC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6" grpId="0"/>
      <p:bldP spid="27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循环代码贴图</a:t>
            </a:r>
          </a:p>
        </p:txBody>
      </p:sp>
      <p:sp>
        <p:nvSpPr>
          <p:cNvPr id="48" name="TextBox 170"/>
          <p:cNvSpPr txBox="1"/>
          <p:nvPr/>
        </p:nvSpPr>
        <p:spPr>
          <a:xfrm>
            <a:off x="10356142" y="278059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80" y="208980"/>
            <a:ext cx="5152670" cy="65853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207" y="773823"/>
            <a:ext cx="3846013" cy="5769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3999845" y="2197893"/>
            <a:ext cx="39568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第四部分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字符串方法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字符串的常用方法</a:t>
            </a: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867265" y="2769235"/>
            <a:ext cx="1321435" cy="3013710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32410" y="2649220"/>
            <a:ext cx="3833495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1522066" y="1093913"/>
            <a:ext cx="1246416" cy="503238"/>
            <a:chOff x="0" y="0"/>
            <a:chExt cx="1244679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244679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cs typeface="+mn-ea"/>
                  <a:sym typeface="+mn-lt"/>
                </a:rPr>
                <a:t>length</a:t>
              </a:r>
              <a:endParaRPr lang="zh-CN" altLang="en-US" sz="2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910652" y="1637454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长度</a:t>
            </a: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1397635" y="5253355"/>
            <a:ext cx="2000250" cy="503595"/>
            <a:chOff x="-341458" y="-26316"/>
            <a:chExt cx="1770806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-341458" y="-26316"/>
              <a:ext cx="1770806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-341458" y="4827"/>
              <a:ext cx="1703909" cy="39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toUpperCase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3303905" y="1062355"/>
            <a:ext cx="1966595" cy="503408"/>
            <a:chOff x="-27648" y="0"/>
            <a:chExt cx="203864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963723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-27648" y="48958"/>
              <a:ext cx="2038643" cy="399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>
                  <a:solidFill>
                    <a:schemeClr val="bg1"/>
                  </a:solidFill>
                  <a:cs typeface="+mn-ea"/>
                  <a:sym typeface="+mn-lt"/>
                </a:rPr>
                <a:t>    </a:t>
              </a:r>
              <a:r>
                <a:rPr lang="en-US" altLang="zh-CN" sz="2000" b="1">
                  <a:solidFill>
                    <a:srgbClr val="FF0000"/>
                  </a:solidFill>
                  <a:cs typeface="+mn-ea"/>
                  <a:sym typeface="+mn-lt"/>
                </a:rPr>
                <a:t>[]</a:t>
              </a:r>
              <a:r>
                <a:rPr lang="en-US" altLang="zh-CN" sz="2000" b="1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/charAt() 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3548380" y="5252720"/>
            <a:ext cx="2191385" cy="503555"/>
            <a:chOff x="-178670" y="10872"/>
            <a:chExt cx="2098752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-43845" y="10872"/>
              <a:ext cx="1854715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-178670" y="41402"/>
              <a:ext cx="2098752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toLowerCase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Group 22"/>
          <p:cNvGrpSpPr/>
          <p:nvPr/>
        </p:nvGrpSpPr>
        <p:grpSpPr bwMode="auto">
          <a:xfrm>
            <a:off x="5600211" y="1064260"/>
            <a:ext cx="1977879" cy="503555"/>
            <a:chOff x="-50764" y="-6159"/>
            <a:chExt cx="160558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0" name="矩形 46"/>
            <p:cNvSpPr>
              <a:spLocks noChangeArrowheads="1"/>
            </p:cNvSpPr>
            <p:nvPr/>
          </p:nvSpPr>
          <p:spPr bwMode="auto">
            <a:xfrm>
              <a:off x="-18406" y="-6159"/>
              <a:ext cx="1510757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7"/>
            <p:cNvSpPr>
              <a:spLocks noChangeArrowheads="1"/>
            </p:cNvSpPr>
            <p:nvPr/>
          </p:nvSpPr>
          <p:spPr bwMode="auto">
            <a:xfrm>
              <a:off x="-50764" y="45360"/>
              <a:ext cx="1605581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u="sng">
                  <a:solidFill>
                    <a:schemeClr val="bg1"/>
                  </a:solidFill>
                  <a:cs typeface="+mn-ea"/>
                  <a:sym typeface="+mn-lt"/>
                </a:rPr>
                <a:t>   charCodeAt</a:t>
              </a:r>
              <a:r>
                <a:rPr lang="en-US" altLang="zh-CN" sz="2000" b="1" u="sng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u="sng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22"/>
          <p:cNvGrpSpPr/>
          <p:nvPr/>
        </p:nvGrpSpPr>
        <p:grpSpPr bwMode="auto">
          <a:xfrm>
            <a:off x="6121400" y="5271135"/>
            <a:ext cx="1407795" cy="503555"/>
            <a:chOff x="-52567" y="21143"/>
            <a:chExt cx="1091358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4" name="矩形 46"/>
            <p:cNvSpPr>
              <a:spLocks noChangeArrowheads="1"/>
            </p:cNvSpPr>
            <p:nvPr/>
          </p:nvSpPr>
          <p:spPr bwMode="auto">
            <a:xfrm>
              <a:off x="-52567" y="21143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7"/>
            <p:cNvSpPr>
              <a:spLocks noChangeArrowheads="1"/>
            </p:cNvSpPr>
            <p:nvPr/>
          </p:nvSpPr>
          <p:spPr bwMode="auto">
            <a:xfrm>
              <a:off x="-41329" y="90938"/>
              <a:ext cx="1080120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 err="1">
                  <a:solidFill>
                    <a:srgbClr val="FF0000"/>
                  </a:solidFill>
                  <a:cs typeface="+mn-ea"/>
                  <a:sym typeface="+mn-lt"/>
                </a:rPr>
                <a:t>indexOf</a:t>
              </a:r>
              <a:r>
                <a:rPr lang="en-US" altLang="zh-CN" sz="2000" b="1" dirty="0">
                  <a:solidFill>
                    <a:srgbClr val="FF0000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5487637" y="168704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32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unicode</a:t>
            </a: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码</a:t>
            </a: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1283924" y="5797974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大写</a:t>
            </a:r>
          </a:p>
        </p:txBody>
      </p:sp>
      <p:sp>
        <p:nvSpPr>
          <p:cNvPr id="50" name="矩形 60"/>
          <p:cNvSpPr>
            <a:spLocks noChangeArrowheads="1"/>
          </p:cNvSpPr>
          <p:nvPr/>
        </p:nvSpPr>
        <p:spPr bwMode="auto">
          <a:xfrm>
            <a:off x="3446882" y="578996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小写</a:t>
            </a:r>
          </a:p>
        </p:txBody>
      </p:sp>
      <p:sp>
        <p:nvSpPr>
          <p:cNvPr id="51" name="矩形 60"/>
          <p:cNvSpPr>
            <a:spLocks noChangeArrowheads="1"/>
          </p:cNvSpPr>
          <p:nvPr/>
        </p:nvSpPr>
        <p:spPr bwMode="auto">
          <a:xfrm>
            <a:off x="5675227" y="5768892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索引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52" name="Group 22"/>
          <p:cNvGrpSpPr/>
          <p:nvPr/>
        </p:nvGrpSpPr>
        <p:grpSpPr bwMode="auto">
          <a:xfrm>
            <a:off x="8025500" y="1056454"/>
            <a:ext cx="1246415" cy="559709"/>
            <a:chOff x="-1" y="0"/>
            <a:chExt cx="108012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Replace()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文本框 47"/>
            <p:cNvSpPr>
              <a:spLocks noChangeArrowheads="1"/>
            </p:cNvSpPr>
            <p:nvPr/>
          </p:nvSpPr>
          <p:spPr bwMode="auto">
            <a:xfrm>
              <a:off x="-1" y="86603"/>
              <a:ext cx="1080120" cy="36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5" name="矩形 60"/>
          <p:cNvSpPr>
            <a:spLocks noChangeArrowheads="1"/>
          </p:cNvSpPr>
          <p:nvPr/>
        </p:nvSpPr>
        <p:spPr bwMode="auto">
          <a:xfrm>
            <a:off x="7370993" y="1681987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替换</a:t>
            </a:r>
          </a:p>
        </p:txBody>
      </p:sp>
      <p:grpSp>
        <p:nvGrpSpPr>
          <p:cNvPr id="60" name="Group 22"/>
          <p:cNvGrpSpPr/>
          <p:nvPr/>
        </p:nvGrpSpPr>
        <p:grpSpPr bwMode="auto">
          <a:xfrm>
            <a:off x="7811770" y="5283200"/>
            <a:ext cx="1662430" cy="503555"/>
            <a:chOff x="-1" y="0"/>
            <a:chExt cx="177080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1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770805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2" name="文本框 47"/>
            <p:cNvSpPr>
              <a:spLocks noChangeArrowheads="1"/>
            </p:cNvSpPr>
            <p:nvPr/>
          </p:nvSpPr>
          <p:spPr bwMode="auto">
            <a:xfrm>
              <a:off x="110439" y="18540"/>
              <a:ext cx="1648606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cs typeface="+mn-ea"/>
                  <a:sym typeface="+mn-lt"/>
                </a:rPr>
                <a:t>Substring()</a:t>
              </a:r>
            </a:p>
          </p:txBody>
        </p:sp>
      </p:grpSp>
      <p:sp>
        <p:nvSpPr>
          <p:cNvPr id="63" name="矩形 60"/>
          <p:cNvSpPr>
            <a:spLocks noChangeArrowheads="1"/>
          </p:cNvSpPr>
          <p:nvPr/>
        </p:nvSpPr>
        <p:spPr bwMode="auto">
          <a:xfrm>
            <a:off x="7812010" y="5797975"/>
            <a:ext cx="1452034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截取</a:t>
            </a:r>
          </a:p>
        </p:txBody>
      </p:sp>
      <p:grpSp>
        <p:nvGrpSpPr>
          <p:cNvPr id="64" name="Group 22"/>
          <p:cNvGrpSpPr/>
          <p:nvPr/>
        </p:nvGrpSpPr>
        <p:grpSpPr bwMode="auto">
          <a:xfrm>
            <a:off x="9920605" y="5290820"/>
            <a:ext cx="1039495" cy="503555"/>
            <a:chOff x="-864" y="0"/>
            <a:chExt cx="1771668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5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770805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6" name="文本框 47"/>
            <p:cNvSpPr>
              <a:spLocks noChangeArrowheads="1"/>
            </p:cNvSpPr>
            <p:nvPr/>
          </p:nvSpPr>
          <p:spPr bwMode="auto">
            <a:xfrm>
              <a:off x="-864" y="32116"/>
              <a:ext cx="1648606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cs typeface="+mn-ea"/>
                  <a:sym typeface="+mn-lt"/>
                </a:rPr>
                <a:t>Slice()</a:t>
              </a:r>
            </a:p>
          </p:txBody>
        </p:sp>
      </p:grpSp>
      <p:sp>
        <p:nvSpPr>
          <p:cNvPr id="67" name="矩形 60"/>
          <p:cNvSpPr>
            <a:spLocks noChangeArrowheads="1"/>
          </p:cNvSpPr>
          <p:nvPr/>
        </p:nvSpPr>
        <p:spPr bwMode="auto">
          <a:xfrm>
            <a:off x="9095056" y="579599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切割</a:t>
            </a:r>
          </a:p>
        </p:txBody>
      </p:sp>
      <p:sp>
        <p:nvSpPr>
          <p:cNvPr id="68" name="矩形 60"/>
          <p:cNvSpPr>
            <a:spLocks noChangeArrowheads="1"/>
          </p:cNvSpPr>
          <p:nvPr/>
        </p:nvSpPr>
        <p:spPr bwMode="auto">
          <a:xfrm>
            <a:off x="3047165" y="1686833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下标</a:t>
            </a:r>
          </a:p>
        </p:txBody>
      </p:sp>
      <p:grpSp>
        <p:nvGrpSpPr>
          <p:cNvPr id="69" name="Group 22"/>
          <p:cNvGrpSpPr/>
          <p:nvPr/>
        </p:nvGrpSpPr>
        <p:grpSpPr bwMode="auto">
          <a:xfrm>
            <a:off x="9765030" y="1056640"/>
            <a:ext cx="1042035" cy="503555"/>
            <a:chOff x="-1" y="0"/>
            <a:chExt cx="177080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0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770805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1" name="文本框 47"/>
            <p:cNvSpPr>
              <a:spLocks noChangeArrowheads="1"/>
            </p:cNvSpPr>
            <p:nvPr/>
          </p:nvSpPr>
          <p:spPr bwMode="auto">
            <a:xfrm>
              <a:off x="61096" y="30525"/>
              <a:ext cx="1648607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cs typeface="+mn-ea"/>
                  <a:sym typeface="+mn-lt"/>
                </a:rPr>
                <a:t>Split()</a:t>
              </a:r>
              <a:endParaRPr lang="zh-CN" altLang="en-US" sz="2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8" name="矩形 60"/>
          <p:cNvSpPr>
            <a:spLocks noChangeArrowheads="1"/>
          </p:cNvSpPr>
          <p:nvPr/>
        </p:nvSpPr>
        <p:spPr bwMode="auto">
          <a:xfrm>
            <a:off x="9243633" y="1686833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分割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75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75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75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75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75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199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74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75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25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25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5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74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574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599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875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375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25" grpId="0"/>
      <p:bldP spid="47" grpId="0"/>
      <p:bldP spid="49" grpId="0"/>
      <p:bldP spid="50" grpId="0"/>
      <p:bldP spid="51" grpId="0"/>
      <p:bldP spid="55" grpId="0"/>
      <p:bldP spid="63" grpId="0"/>
      <p:bldP spid="67" grpId="0"/>
      <p:bldP spid="68" grpId="0"/>
      <p:bldP spid="7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字符串方法贴图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242" y="859378"/>
            <a:ext cx="7429500" cy="1162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801" y="1297528"/>
            <a:ext cx="2705100" cy="2857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75837" y="978738"/>
            <a:ext cx="164130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==</a:t>
            </a:r>
            <a:r>
              <a:rPr lang="en-US" altLang="zh-CN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&gt;</a:t>
            </a:r>
            <a:endParaRPr lang="zh-CN" alt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030" y="2140788"/>
            <a:ext cx="4772025" cy="36290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947" y="2140788"/>
            <a:ext cx="5229225" cy="419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3999845" y="2197893"/>
            <a:ext cx="39568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第四部分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数组方法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数组的常用方法</a:t>
            </a: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813290" y="2823210"/>
            <a:ext cx="1321435" cy="2905760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26060" y="2649220"/>
            <a:ext cx="3839845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2079814" y="1110156"/>
            <a:ext cx="1246416" cy="503238"/>
            <a:chOff x="0" y="0"/>
            <a:chExt cx="1244679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244679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length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1290823" y="170980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长度</a:t>
            </a: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1453835" y="5318290"/>
            <a:ext cx="1364497" cy="503238"/>
            <a:chOff x="-390582" y="-26316"/>
            <a:chExt cx="181993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-341458" y="-26316"/>
              <a:ext cx="1770806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-390582" y="4850"/>
              <a:ext cx="1817547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indexOf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3666195" y="1117037"/>
            <a:ext cx="854592" cy="503238"/>
            <a:chOff x="-1" y="0"/>
            <a:chExt cx="84583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-1" y="0"/>
              <a:ext cx="803015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20969" y="65977"/>
              <a:ext cx="824865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[ ]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3299263" y="5300833"/>
            <a:ext cx="1081628" cy="503238"/>
            <a:chOff x="-43845" y="10872"/>
            <a:chExt cx="2092428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-43845" y="10872"/>
              <a:ext cx="2092428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-16847" y="80560"/>
              <a:ext cx="1891652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slice()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4613732" y="173420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追加</a:t>
            </a: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1406471" y="5869342"/>
            <a:ext cx="1548053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索引</a:t>
            </a:r>
          </a:p>
        </p:txBody>
      </p:sp>
      <p:sp>
        <p:nvSpPr>
          <p:cNvPr id="50" name="矩形 60"/>
          <p:cNvSpPr>
            <a:spLocks noChangeArrowheads="1"/>
          </p:cNvSpPr>
          <p:nvPr/>
        </p:nvSpPr>
        <p:spPr bwMode="auto">
          <a:xfrm>
            <a:off x="2666500" y="5869342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切片</a:t>
            </a:r>
          </a:p>
        </p:txBody>
      </p:sp>
      <p:sp>
        <p:nvSpPr>
          <p:cNvPr id="51" name="矩形 60"/>
          <p:cNvSpPr>
            <a:spLocks noChangeArrowheads="1"/>
          </p:cNvSpPr>
          <p:nvPr/>
        </p:nvSpPr>
        <p:spPr bwMode="auto">
          <a:xfrm>
            <a:off x="4212587" y="5880062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替换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52" name="Group 22"/>
          <p:cNvGrpSpPr/>
          <p:nvPr/>
        </p:nvGrpSpPr>
        <p:grpSpPr bwMode="auto">
          <a:xfrm>
            <a:off x="6553200" y="1127760"/>
            <a:ext cx="1297940" cy="498475"/>
            <a:chOff x="-1" y="0"/>
            <a:chExt cx="108012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Unshift()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文本框 47"/>
            <p:cNvSpPr>
              <a:spLocks noChangeArrowheads="1"/>
            </p:cNvSpPr>
            <p:nvPr/>
          </p:nvSpPr>
          <p:spPr bwMode="auto">
            <a:xfrm>
              <a:off x="-1" y="86603"/>
              <a:ext cx="1080120" cy="36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5" name="矩形 60"/>
          <p:cNvSpPr>
            <a:spLocks noChangeArrowheads="1"/>
          </p:cNvSpPr>
          <p:nvPr/>
        </p:nvSpPr>
        <p:spPr bwMode="auto">
          <a:xfrm>
            <a:off x="5838152" y="1752532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添加</a:t>
            </a:r>
          </a:p>
        </p:txBody>
      </p:sp>
      <p:grpSp>
        <p:nvGrpSpPr>
          <p:cNvPr id="60" name="Group 22"/>
          <p:cNvGrpSpPr/>
          <p:nvPr/>
        </p:nvGrpSpPr>
        <p:grpSpPr bwMode="auto">
          <a:xfrm>
            <a:off x="7803763" y="5308876"/>
            <a:ext cx="915751" cy="503238"/>
            <a:chOff x="-1" y="0"/>
            <a:chExt cx="177080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1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770805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2" name="文本框 47"/>
            <p:cNvSpPr>
              <a:spLocks noChangeArrowheads="1"/>
            </p:cNvSpPr>
            <p:nvPr/>
          </p:nvSpPr>
          <p:spPr bwMode="auto">
            <a:xfrm>
              <a:off x="92756" y="24226"/>
              <a:ext cx="1648606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Sort()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矩形 60"/>
          <p:cNvSpPr>
            <a:spLocks noChangeArrowheads="1"/>
          </p:cNvSpPr>
          <p:nvPr/>
        </p:nvSpPr>
        <p:spPr bwMode="auto">
          <a:xfrm>
            <a:off x="7568606" y="5876583"/>
            <a:ext cx="1452034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排序</a:t>
            </a:r>
          </a:p>
        </p:txBody>
      </p:sp>
      <p:grpSp>
        <p:nvGrpSpPr>
          <p:cNvPr id="64" name="Group 22"/>
          <p:cNvGrpSpPr/>
          <p:nvPr/>
        </p:nvGrpSpPr>
        <p:grpSpPr bwMode="auto">
          <a:xfrm>
            <a:off x="8972854" y="5318290"/>
            <a:ext cx="1452034" cy="738678"/>
            <a:chOff x="-1" y="0"/>
            <a:chExt cx="1770805" cy="752020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5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770805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6" name="文本框 47"/>
            <p:cNvSpPr>
              <a:spLocks noChangeArrowheads="1"/>
            </p:cNvSpPr>
            <p:nvPr/>
          </p:nvSpPr>
          <p:spPr bwMode="auto">
            <a:xfrm>
              <a:off x="122196" y="31348"/>
              <a:ext cx="1648608" cy="720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Reverse()</a:t>
              </a:r>
            </a:p>
          </p:txBody>
        </p:sp>
      </p:grpSp>
      <p:sp>
        <p:nvSpPr>
          <p:cNvPr id="67" name="矩形 60"/>
          <p:cNvSpPr>
            <a:spLocks noChangeArrowheads="1"/>
          </p:cNvSpPr>
          <p:nvPr/>
        </p:nvSpPr>
        <p:spPr bwMode="auto">
          <a:xfrm>
            <a:off x="8489309" y="5886877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反向</a:t>
            </a:r>
          </a:p>
        </p:txBody>
      </p:sp>
      <p:sp>
        <p:nvSpPr>
          <p:cNvPr id="68" name="矩形 60"/>
          <p:cNvSpPr>
            <a:spLocks noChangeArrowheads="1"/>
          </p:cNvSpPr>
          <p:nvPr/>
        </p:nvSpPr>
        <p:spPr bwMode="auto">
          <a:xfrm>
            <a:off x="2806517" y="1739064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下标</a:t>
            </a:r>
          </a:p>
        </p:txBody>
      </p:sp>
      <p:grpSp>
        <p:nvGrpSpPr>
          <p:cNvPr id="69" name="Group 22"/>
          <p:cNvGrpSpPr/>
          <p:nvPr/>
        </p:nvGrpSpPr>
        <p:grpSpPr bwMode="auto">
          <a:xfrm>
            <a:off x="8182984" y="1120769"/>
            <a:ext cx="1331455" cy="503238"/>
            <a:chOff x="-96049" y="0"/>
            <a:chExt cx="201307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0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770805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1" name="文本框 47"/>
            <p:cNvSpPr>
              <a:spLocks noChangeArrowheads="1"/>
            </p:cNvSpPr>
            <p:nvPr/>
          </p:nvSpPr>
          <p:spPr bwMode="auto">
            <a:xfrm>
              <a:off x="-96049" y="41617"/>
              <a:ext cx="2013075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Pop()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8" name="矩形 60"/>
          <p:cNvSpPr>
            <a:spLocks noChangeArrowheads="1"/>
          </p:cNvSpPr>
          <p:nvPr/>
        </p:nvSpPr>
        <p:spPr bwMode="auto">
          <a:xfrm>
            <a:off x="7667080" y="1730634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后删</a:t>
            </a:r>
          </a:p>
        </p:txBody>
      </p:sp>
      <p:grpSp>
        <p:nvGrpSpPr>
          <p:cNvPr id="72" name="Group 22"/>
          <p:cNvGrpSpPr/>
          <p:nvPr/>
        </p:nvGrpSpPr>
        <p:grpSpPr bwMode="auto">
          <a:xfrm>
            <a:off x="9578388" y="1117037"/>
            <a:ext cx="1331455" cy="503238"/>
            <a:chOff x="-96049" y="0"/>
            <a:chExt cx="201307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3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770805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47"/>
            <p:cNvSpPr>
              <a:spLocks noChangeArrowheads="1"/>
            </p:cNvSpPr>
            <p:nvPr/>
          </p:nvSpPr>
          <p:spPr bwMode="auto">
            <a:xfrm>
              <a:off x="-96049" y="41617"/>
              <a:ext cx="2013075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Shift()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5" name="矩形 60"/>
          <p:cNvSpPr>
            <a:spLocks noChangeArrowheads="1"/>
          </p:cNvSpPr>
          <p:nvPr/>
        </p:nvSpPr>
        <p:spPr bwMode="auto">
          <a:xfrm>
            <a:off x="9101352" y="1716550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前删</a:t>
            </a:r>
          </a:p>
        </p:txBody>
      </p:sp>
      <p:grpSp>
        <p:nvGrpSpPr>
          <p:cNvPr id="76" name="Group 22"/>
          <p:cNvGrpSpPr/>
          <p:nvPr/>
        </p:nvGrpSpPr>
        <p:grpSpPr bwMode="auto">
          <a:xfrm>
            <a:off x="4837294" y="5318290"/>
            <a:ext cx="1081628" cy="503238"/>
            <a:chOff x="-43845" y="10872"/>
            <a:chExt cx="2092428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7" name="矩形 46"/>
            <p:cNvSpPr>
              <a:spLocks noChangeArrowheads="1"/>
            </p:cNvSpPr>
            <p:nvPr/>
          </p:nvSpPr>
          <p:spPr bwMode="auto">
            <a:xfrm>
              <a:off x="-43845" y="10872"/>
              <a:ext cx="2092428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9" name="文本框 47"/>
            <p:cNvSpPr>
              <a:spLocks noChangeArrowheads="1"/>
            </p:cNvSpPr>
            <p:nvPr/>
          </p:nvSpPr>
          <p:spPr bwMode="auto">
            <a:xfrm>
              <a:off x="-21360" y="69501"/>
              <a:ext cx="1891652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splice()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0" name="Group 22"/>
          <p:cNvGrpSpPr/>
          <p:nvPr/>
        </p:nvGrpSpPr>
        <p:grpSpPr bwMode="auto">
          <a:xfrm>
            <a:off x="6491966" y="5333401"/>
            <a:ext cx="854592" cy="503238"/>
            <a:chOff x="-1" y="0"/>
            <a:chExt cx="84583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1" name="矩形 46"/>
            <p:cNvSpPr>
              <a:spLocks noChangeArrowheads="1"/>
            </p:cNvSpPr>
            <p:nvPr/>
          </p:nvSpPr>
          <p:spPr bwMode="auto">
            <a:xfrm>
              <a:off x="-1" y="0"/>
              <a:ext cx="803015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47"/>
            <p:cNvSpPr>
              <a:spLocks noChangeArrowheads="1"/>
            </p:cNvSpPr>
            <p:nvPr/>
          </p:nvSpPr>
          <p:spPr bwMode="auto">
            <a:xfrm>
              <a:off x="20969" y="65977"/>
              <a:ext cx="824865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join()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6" name="矩形 60"/>
          <p:cNvSpPr>
            <a:spLocks noChangeArrowheads="1"/>
          </p:cNvSpPr>
          <p:nvPr/>
        </p:nvSpPr>
        <p:spPr bwMode="auto">
          <a:xfrm>
            <a:off x="6203363" y="5886902"/>
            <a:ext cx="1452034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拼接</a:t>
            </a:r>
          </a:p>
        </p:txBody>
      </p:sp>
      <p:grpSp>
        <p:nvGrpSpPr>
          <p:cNvPr id="87" name="Group 22"/>
          <p:cNvGrpSpPr/>
          <p:nvPr/>
        </p:nvGrpSpPr>
        <p:grpSpPr bwMode="auto">
          <a:xfrm>
            <a:off x="10596574" y="5311440"/>
            <a:ext cx="1327666" cy="503238"/>
            <a:chOff x="-341458" y="-26316"/>
            <a:chExt cx="1770806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8" name="矩形 46"/>
            <p:cNvSpPr>
              <a:spLocks noChangeArrowheads="1"/>
            </p:cNvSpPr>
            <p:nvPr/>
          </p:nvSpPr>
          <p:spPr bwMode="auto">
            <a:xfrm>
              <a:off x="-341458" y="-26316"/>
              <a:ext cx="1770806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9" name="文本框 47"/>
            <p:cNvSpPr>
              <a:spLocks noChangeArrowheads="1"/>
            </p:cNvSpPr>
            <p:nvPr/>
          </p:nvSpPr>
          <p:spPr bwMode="auto">
            <a:xfrm>
              <a:off x="-274967" y="4771"/>
              <a:ext cx="1637823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Concat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0" name="矩形 60"/>
          <p:cNvSpPr>
            <a:spLocks noChangeArrowheads="1"/>
          </p:cNvSpPr>
          <p:nvPr/>
        </p:nvSpPr>
        <p:spPr bwMode="auto">
          <a:xfrm>
            <a:off x="10056427" y="5869342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连接</a:t>
            </a:r>
          </a:p>
        </p:txBody>
      </p:sp>
      <p:grpSp>
        <p:nvGrpSpPr>
          <p:cNvPr id="2" name="Group 22"/>
          <p:cNvGrpSpPr/>
          <p:nvPr/>
        </p:nvGrpSpPr>
        <p:grpSpPr bwMode="auto">
          <a:xfrm>
            <a:off x="5107305" y="1139190"/>
            <a:ext cx="1061085" cy="498475"/>
            <a:chOff x="-1" y="0"/>
            <a:chExt cx="108012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9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push()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3" name="文本框 47"/>
            <p:cNvSpPr>
              <a:spLocks noChangeArrowheads="1"/>
            </p:cNvSpPr>
            <p:nvPr/>
          </p:nvSpPr>
          <p:spPr bwMode="auto">
            <a:xfrm>
              <a:off x="-1" y="86603"/>
              <a:ext cx="1080120" cy="36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75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75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75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75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8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74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349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625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125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15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65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675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175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2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475"/>
                            </p:stCondLst>
                            <p:childTnLst>
                              <p:par>
                                <p:cTn id="1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975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8000"/>
                            </p:stCondLst>
                            <p:childTnLst>
                              <p:par>
                                <p:cTn id="1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8525"/>
                            </p:stCondLst>
                            <p:childTnLst>
                              <p:par>
                                <p:cTn id="1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9025"/>
                            </p:stCondLst>
                            <p:childTnLst>
                              <p:par>
                                <p:cTn id="1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9525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9300"/>
                            </p:stCondLst>
                            <p:childTnLst>
                              <p:par>
                                <p:cTn id="1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9800"/>
                            </p:stCondLst>
                            <p:childTnLst>
                              <p:par>
                                <p:cTn id="1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825"/>
                            </p:stCondLst>
                            <p:childTnLst>
                              <p:par>
                                <p:cTn id="1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25" grpId="0"/>
      <p:bldP spid="47" grpId="0"/>
      <p:bldP spid="49" grpId="0"/>
      <p:bldP spid="50" grpId="0"/>
      <p:bldP spid="51" grpId="0"/>
      <p:bldP spid="55" grpId="0"/>
      <p:bldP spid="63" grpId="0"/>
      <p:bldP spid="67" grpId="0"/>
      <p:bldP spid="68" grpId="0"/>
      <p:bldP spid="78" grpId="0"/>
      <p:bldP spid="75" grpId="0"/>
      <p:bldP spid="86" grpId="0"/>
      <p:bldP spid="9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56838" y="1376025"/>
            <a:ext cx="3982290" cy="4002065"/>
          </a:xfrm>
          <a:prstGeom prst="rect">
            <a:avLst/>
          </a:prstGeom>
        </p:spPr>
      </p:pic>
      <p:sp>
        <p:nvSpPr>
          <p:cNvPr id="20" name="MH_Number_1"/>
          <p:cNvSpPr/>
          <p:nvPr>
            <p:custDataLst>
              <p:tags r:id="rId1"/>
            </p:custDataLst>
          </p:nvPr>
        </p:nvSpPr>
        <p:spPr>
          <a:xfrm>
            <a:off x="6902947" y="1867340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2"/>
            </p:custDataLst>
          </p:nvPr>
        </p:nvSpPr>
        <p:spPr>
          <a:xfrm>
            <a:off x="7571387" y="1785416"/>
            <a:ext cx="3425713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  <a:latin typeface="+mj-ea"/>
                <a:sym typeface="Arial" panose="020B0604020202020204" pitchFamily="34" charset="0"/>
              </a:rPr>
              <a:t>JavaScript</a:t>
            </a:r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操作符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3"/>
            </p:custDataLst>
          </p:nvPr>
        </p:nvSpPr>
        <p:spPr>
          <a:xfrm>
            <a:off x="6902947" y="2691770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4"/>
            </p:custDataLst>
          </p:nvPr>
        </p:nvSpPr>
        <p:spPr>
          <a:xfrm>
            <a:off x="7571388" y="2660383"/>
            <a:ext cx="3425712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JavaScript 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流程控制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5"/>
            </p:custDataLst>
          </p:nvPr>
        </p:nvSpPr>
        <p:spPr>
          <a:xfrm>
            <a:off x="6902947" y="3516200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6"/>
            </p:custDataLst>
          </p:nvPr>
        </p:nvSpPr>
        <p:spPr>
          <a:xfrm>
            <a:off x="7571387" y="3484812"/>
            <a:ext cx="342571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JavaScript 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循环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7"/>
            </p:custDataLst>
          </p:nvPr>
        </p:nvSpPr>
        <p:spPr>
          <a:xfrm>
            <a:off x="6902947" y="4340630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8"/>
            </p:custDataLst>
          </p:nvPr>
        </p:nvSpPr>
        <p:spPr>
          <a:xfrm>
            <a:off x="7571387" y="4309241"/>
            <a:ext cx="3982290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JavaScript 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字符串方法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8" name="MH_Others_1"/>
          <p:cNvSpPr txBox="1"/>
          <p:nvPr>
            <p:custDataLst>
              <p:tags r:id="rId9"/>
            </p:custDataLst>
          </p:nvPr>
        </p:nvSpPr>
        <p:spPr>
          <a:xfrm>
            <a:off x="3509429" y="2243543"/>
            <a:ext cx="677108" cy="2370914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知识点</a:t>
            </a:r>
          </a:p>
        </p:txBody>
      </p:sp>
      <p:sp>
        <p:nvSpPr>
          <p:cNvPr id="19" name="MH_Others_2"/>
          <p:cNvSpPr txBox="1"/>
          <p:nvPr>
            <p:custDataLst>
              <p:tags r:id="rId10"/>
            </p:custDataLst>
          </p:nvPr>
        </p:nvSpPr>
        <p:spPr>
          <a:xfrm rot="5400000">
            <a:off x="2086477" y="3184971"/>
            <a:ext cx="2040540" cy="40857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655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655" b="1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16" name="MH_Entry_4"/>
          <p:cNvSpPr/>
          <p:nvPr>
            <p:custDataLst>
              <p:tags r:id="rId11"/>
            </p:custDataLst>
          </p:nvPr>
        </p:nvSpPr>
        <p:spPr>
          <a:xfrm>
            <a:off x="7571387" y="5083133"/>
            <a:ext cx="3982290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JavaScript 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数组方法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7" name="MH_Number_3"/>
          <p:cNvSpPr/>
          <p:nvPr>
            <p:custDataLst>
              <p:tags r:id="rId12"/>
            </p:custDataLst>
          </p:nvPr>
        </p:nvSpPr>
        <p:spPr>
          <a:xfrm>
            <a:off x="6884750" y="5111259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18" grpId="0"/>
      <p:bldP spid="19" grpId="0"/>
      <p:bldP spid="16" grpId="0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" y="775970"/>
            <a:ext cx="7755890" cy="5098415"/>
          </a:xfrm>
          <a:prstGeom prst="rect">
            <a:avLst/>
          </a:prstGeom>
        </p:spPr>
      </p:pic>
      <p:pic>
        <p:nvPicPr>
          <p:cNvPr id="26" name="1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7524" y="848340"/>
            <a:ext cx="3588306" cy="3384987"/>
          </a:xfrm>
          <a:prstGeom prst="rect">
            <a:avLst/>
          </a:prstGeom>
        </p:spPr>
      </p:pic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数组代码贴图一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744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  <p:bldLst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数组代码贴图二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25" y="796290"/>
            <a:ext cx="4683125" cy="4813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1604645"/>
            <a:ext cx="5420995" cy="3195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补充方法</a:t>
            </a: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790430" y="2845435"/>
            <a:ext cx="1321435" cy="2860675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59410" y="2649220"/>
            <a:ext cx="3706495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1363345" y="1094105"/>
            <a:ext cx="1405255" cy="503555"/>
            <a:chOff x="0" y="0"/>
            <a:chExt cx="1244679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244679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3377" y="41952"/>
              <a:ext cx="1201371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toString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910652" y="1800014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字符串</a:t>
            </a: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1522066" y="5252490"/>
            <a:ext cx="1773278" cy="503238"/>
            <a:chOff x="-341458" y="-26316"/>
            <a:chExt cx="1770806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-341458" y="-26316"/>
              <a:ext cx="1770806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-274967" y="4771"/>
              <a:ext cx="1637823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parseInt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3547490" y="1072594"/>
            <a:ext cx="1545193" cy="503238"/>
            <a:chOff x="-114194" y="0"/>
            <a:chExt cx="2077916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963723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-114194" y="49587"/>
              <a:ext cx="1963723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toFixed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3862175" y="5252490"/>
            <a:ext cx="1877766" cy="503238"/>
            <a:chOff x="-43845" y="10872"/>
            <a:chExt cx="196400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-43845" y="10872"/>
              <a:ext cx="1854715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28504" y="41397"/>
              <a:ext cx="1891652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parseFlost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Group 22"/>
          <p:cNvGrpSpPr/>
          <p:nvPr/>
        </p:nvGrpSpPr>
        <p:grpSpPr bwMode="auto">
          <a:xfrm>
            <a:off x="6331773" y="1124502"/>
            <a:ext cx="1288497" cy="503238"/>
            <a:chOff x="-51398" y="-6159"/>
            <a:chExt cx="1510757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0" name="矩形 46"/>
            <p:cNvSpPr>
              <a:spLocks noChangeArrowheads="1"/>
            </p:cNvSpPr>
            <p:nvPr/>
          </p:nvSpPr>
          <p:spPr bwMode="auto">
            <a:xfrm>
              <a:off x="-51398" y="-6159"/>
              <a:ext cx="1510757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7"/>
            <p:cNvSpPr>
              <a:spLocks noChangeArrowheads="1"/>
            </p:cNvSpPr>
            <p:nvPr/>
          </p:nvSpPr>
          <p:spPr bwMode="auto">
            <a:xfrm>
              <a:off x="100134" y="45144"/>
              <a:ext cx="1203121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u="sng" dirty="0" err="1">
                  <a:solidFill>
                    <a:schemeClr val="bg1"/>
                  </a:solidFill>
                  <a:cs typeface="+mn-ea"/>
                  <a:sym typeface="+mn-lt"/>
                </a:rPr>
                <a:t>isNaN</a:t>
              </a:r>
              <a:r>
                <a:rPr lang="en-US" altLang="zh-CN" sz="2000" b="1" u="sng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u="sng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5758311" y="177782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判断</a:t>
            </a:r>
            <a:r>
              <a:rPr lang="en-US" altLang="zh-CN" sz="32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NaN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1283924" y="5797974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整数</a:t>
            </a:r>
          </a:p>
        </p:txBody>
      </p:sp>
      <p:sp>
        <p:nvSpPr>
          <p:cNvPr id="50" name="矩形 60"/>
          <p:cNvSpPr>
            <a:spLocks noChangeArrowheads="1"/>
          </p:cNvSpPr>
          <p:nvPr/>
        </p:nvSpPr>
        <p:spPr bwMode="auto">
          <a:xfrm>
            <a:off x="3446882" y="578996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浮点数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52" name="Group 22"/>
          <p:cNvGrpSpPr/>
          <p:nvPr/>
        </p:nvGrpSpPr>
        <p:grpSpPr bwMode="auto">
          <a:xfrm>
            <a:off x="8834549" y="1124502"/>
            <a:ext cx="1246415" cy="522628"/>
            <a:chOff x="-1" y="0"/>
            <a:chExt cx="108012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 err="1">
                  <a:solidFill>
                    <a:srgbClr val="FFFFFF"/>
                  </a:solidFill>
                  <a:cs typeface="+mn-ea"/>
                  <a:sym typeface="+mn-lt"/>
                </a:rPr>
                <a:t>isArray</a:t>
              </a:r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()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文本框 47"/>
            <p:cNvSpPr>
              <a:spLocks noChangeArrowheads="1"/>
            </p:cNvSpPr>
            <p:nvPr/>
          </p:nvSpPr>
          <p:spPr bwMode="auto">
            <a:xfrm>
              <a:off x="-1" y="86603"/>
              <a:ext cx="1080120" cy="36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5" name="矩形 60"/>
          <p:cNvSpPr>
            <a:spLocks noChangeArrowheads="1"/>
          </p:cNvSpPr>
          <p:nvPr/>
        </p:nvSpPr>
        <p:spPr bwMode="auto">
          <a:xfrm>
            <a:off x="8260698" y="1775896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判断数组</a:t>
            </a:r>
          </a:p>
        </p:txBody>
      </p:sp>
      <p:grpSp>
        <p:nvGrpSpPr>
          <p:cNvPr id="60" name="Group 22"/>
          <p:cNvGrpSpPr/>
          <p:nvPr/>
        </p:nvGrpSpPr>
        <p:grpSpPr bwMode="auto">
          <a:xfrm>
            <a:off x="7073132" y="5257142"/>
            <a:ext cx="1537727" cy="503238"/>
            <a:chOff x="-1" y="0"/>
            <a:chExt cx="177080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1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770805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2" name="文本框 47"/>
            <p:cNvSpPr>
              <a:spLocks noChangeArrowheads="1"/>
            </p:cNvSpPr>
            <p:nvPr/>
          </p:nvSpPr>
          <p:spPr bwMode="auto">
            <a:xfrm>
              <a:off x="110439" y="18540"/>
              <a:ext cx="1648606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>
                  <a:solidFill>
                    <a:schemeClr val="bg1"/>
                  </a:solidFill>
                  <a:cs typeface="+mn-ea"/>
                  <a:sym typeface="+mn-lt"/>
                </a:rPr>
                <a:t>Number()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矩形 60"/>
          <p:cNvSpPr>
            <a:spLocks noChangeArrowheads="1"/>
          </p:cNvSpPr>
          <p:nvPr/>
        </p:nvSpPr>
        <p:spPr bwMode="auto">
          <a:xfrm>
            <a:off x="7115978" y="5749802"/>
            <a:ext cx="1452034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数字</a:t>
            </a:r>
          </a:p>
        </p:txBody>
      </p:sp>
      <p:sp>
        <p:nvSpPr>
          <p:cNvPr id="68" name="矩形 60"/>
          <p:cNvSpPr>
            <a:spLocks noChangeArrowheads="1"/>
          </p:cNvSpPr>
          <p:nvPr/>
        </p:nvSpPr>
        <p:spPr bwMode="auto">
          <a:xfrm>
            <a:off x="3214745" y="1785594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小数字符串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99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99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99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99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9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175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475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975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5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74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25" grpId="0"/>
      <p:bldP spid="47" grpId="0"/>
      <p:bldP spid="49" grpId="0"/>
      <p:bldP spid="50" grpId="0"/>
      <p:bldP spid="55" grpId="0"/>
      <p:bldP spid="63" grpId="0"/>
      <p:bldP spid="6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补充代码贴图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784" y="783422"/>
            <a:ext cx="7726431" cy="5760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练习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task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03448" y="910270"/>
            <a:ext cx="7118047" cy="5378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3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093699" y="2626932"/>
            <a:ext cx="3427258" cy="223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谢谢</a:t>
            </a:r>
            <a:endParaRPr lang="en-US" altLang="zh-CN" sz="28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zh-CN" altLang="en-US" sz="66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第一部分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操作符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9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 bwMode="auto">
          <a:xfrm>
            <a:off x="2701964" y="2904636"/>
            <a:ext cx="1526916" cy="3953364"/>
          </a:xfrm>
          <a:custGeom>
            <a:avLst/>
            <a:gdLst>
              <a:gd name="T0" fmla="*/ 376 w 376"/>
              <a:gd name="T1" fmla="*/ 145 h 979"/>
              <a:gd name="T2" fmla="*/ 227 w 376"/>
              <a:gd name="T3" fmla="*/ 385 h 979"/>
              <a:gd name="T4" fmla="*/ 189 w 376"/>
              <a:gd name="T5" fmla="*/ 0 h 979"/>
              <a:gd name="T6" fmla="*/ 198 w 376"/>
              <a:gd name="T7" fmla="*/ 104 h 979"/>
              <a:gd name="T8" fmla="*/ 188 w 376"/>
              <a:gd name="T9" fmla="*/ 513 h 979"/>
              <a:gd name="T10" fmla="*/ 0 w 376"/>
              <a:gd name="T11" fmla="*/ 272 h 979"/>
              <a:gd name="T12" fmla="*/ 184 w 376"/>
              <a:gd name="T13" fmla="*/ 548 h 979"/>
              <a:gd name="T14" fmla="*/ 90 w 376"/>
              <a:gd name="T15" fmla="*/ 979 h 979"/>
              <a:gd name="T16" fmla="*/ 161 w 376"/>
              <a:gd name="T17" fmla="*/ 979 h 979"/>
              <a:gd name="T18" fmla="*/ 227 w 376"/>
              <a:gd name="T19" fmla="*/ 415 h 979"/>
              <a:gd name="T20" fmla="*/ 376 w 376"/>
              <a:gd name="T21" fmla="*/ 145 h 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6" h="979">
                <a:moveTo>
                  <a:pt x="376" y="145"/>
                </a:moveTo>
                <a:cubicBezTo>
                  <a:pt x="227" y="385"/>
                  <a:pt x="227" y="385"/>
                  <a:pt x="227" y="385"/>
                </a:cubicBezTo>
                <a:cubicBezTo>
                  <a:pt x="222" y="156"/>
                  <a:pt x="189" y="0"/>
                  <a:pt x="189" y="0"/>
                </a:cubicBezTo>
                <a:cubicBezTo>
                  <a:pt x="189" y="0"/>
                  <a:pt x="189" y="0"/>
                  <a:pt x="198" y="104"/>
                </a:cubicBezTo>
                <a:cubicBezTo>
                  <a:pt x="205" y="198"/>
                  <a:pt x="204" y="350"/>
                  <a:pt x="188" y="513"/>
                </a:cubicBezTo>
                <a:cubicBezTo>
                  <a:pt x="0" y="272"/>
                  <a:pt x="0" y="272"/>
                  <a:pt x="0" y="272"/>
                </a:cubicBezTo>
                <a:cubicBezTo>
                  <a:pt x="0" y="272"/>
                  <a:pt x="132" y="479"/>
                  <a:pt x="184" y="548"/>
                </a:cubicBezTo>
                <a:cubicBezTo>
                  <a:pt x="167" y="696"/>
                  <a:pt x="137" y="851"/>
                  <a:pt x="90" y="979"/>
                </a:cubicBezTo>
                <a:cubicBezTo>
                  <a:pt x="161" y="979"/>
                  <a:pt x="161" y="979"/>
                  <a:pt x="161" y="979"/>
                </a:cubicBezTo>
                <a:cubicBezTo>
                  <a:pt x="213" y="777"/>
                  <a:pt x="228" y="579"/>
                  <a:pt x="227" y="415"/>
                </a:cubicBezTo>
                <a:cubicBezTo>
                  <a:pt x="259" y="366"/>
                  <a:pt x="376" y="145"/>
                  <a:pt x="376" y="14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6" name="Oval 5"/>
          <p:cNvSpPr/>
          <p:nvPr/>
        </p:nvSpPr>
        <p:spPr>
          <a:xfrm>
            <a:off x="2192912" y="2694127"/>
            <a:ext cx="678575" cy="678575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7" name="Oval 6"/>
          <p:cNvSpPr/>
          <p:nvPr/>
        </p:nvSpPr>
        <p:spPr>
          <a:xfrm>
            <a:off x="2923341" y="3839132"/>
            <a:ext cx="559944" cy="559944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07465" y="4747184"/>
            <a:ext cx="504714" cy="504714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5121818" y="4419400"/>
            <a:ext cx="504714" cy="504714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130719" y="3885467"/>
            <a:ext cx="645976" cy="645976"/>
          </a:xfrm>
          <a:prstGeom prst="ellipse">
            <a:avLst/>
          </a:prstGeom>
          <a:solidFill>
            <a:schemeClr val="accent3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17387" y="3741581"/>
            <a:ext cx="299884" cy="2998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849413" y="4591664"/>
            <a:ext cx="362909" cy="362909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753212" y="2022672"/>
            <a:ext cx="233044" cy="2330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487267" y="3961406"/>
            <a:ext cx="233044" cy="2330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562472" y="3835733"/>
            <a:ext cx="678575" cy="678575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611412" y="3229283"/>
            <a:ext cx="436115" cy="436115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586121" y="4606533"/>
            <a:ext cx="383103" cy="383103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012165" y="2975768"/>
            <a:ext cx="173078" cy="173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194363" y="3471248"/>
            <a:ext cx="285071" cy="285071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14995" y="3408805"/>
            <a:ext cx="516976" cy="516976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30324" y="4221858"/>
            <a:ext cx="516976" cy="516976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969408" y="2237199"/>
            <a:ext cx="456928" cy="456928"/>
          </a:xfrm>
          <a:prstGeom prst="ellipse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396085" y="3519822"/>
            <a:ext cx="452688" cy="452688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053731" y="2825264"/>
            <a:ext cx="536812" cy="536812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236903" y="3425358"/>
            <a:ext cx="452688" cy="452688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400234" y="4810983"/>
            <a:ext cx="504714" cy="50471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040244" y="4694086"/>
            <a:ext cx="507644" cy="507644"/>
          </a:xfrm>
          <a:prstGeom prst="ellipse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744100" y="4077324"/>
            <a:ext cx="536812" cy="536812"/>
          </a:xfrm>
          <a:prstGeom prst="ellipse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838200" y="3884111"/>
            <a:ext cx="536812" cy="536812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463201" y="2392268"/>
            <a:ext cx="309557" cy="309557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814821" y="2435767"/>
            <a:ext cx="452688" cy="452688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82194" y="1827207"/>
            <a:ext cx="1408977" cy="1408977"/>
          </a:xfrm>
          <a:prstGeom prst="ellipse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sz="2400" dirty="0">
              <a:cs typeface="+mn-ea"/>
              <a:sym typeface="+mn-lt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730696" y="3274811"/>
            <a:ext cx="1408977" cy="1408977"/>
          </a:xfrm>
          <a:prstGeom prst="ellipse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686163" y="4058095"/>
            <a:ext cx="1408977" cy="1408977"/>
          </a:xfrm>
          <a:prstGeom prst="ellipse">
            <a:avLst/>
          </a:pr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751309" y="2548325"/>
            <a:ext cx="1408977" cy="1408977"/>
          </a:xfrm>
          <a:prstGeom prst="ellipse">
            <a:avLst/>
          </a:prstGeom>
          <a:solidFill>
            <a:schemeClr val="accent3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sz="2000" dirty="0">
              <a:cs typeface="+mn-ea"/>
              <a:sym typeface="+mn-lt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559146" y="3245685"/>
            <a:ext cx="285071" cy="285071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88480" y="3804060"/>
            <a:ext cx="1605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/>
                </a:solidFill>
                <a:cs typeface="+mn-ea"/>
                <a:sym typeface="+mn-lt"/>
              </a:rPr>
              <a:t>比较运算符</a:t>
            </a:r>
            <a:endParaRPr lang="id-ID" sz="20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96795" y="2311463"/>
            <a:ext cx="1579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/>
                </a:solidFill>
                <a:cs typeface="+mn-ea"/>
                <a:sym typeface="+mn-lt"/>
              </a:rPr>
              <a:t>算术运算符</a:t>
            </a:r>
            <a:endParaRPr lang="id-ID" sz="20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689465" y="3022664"/>
            <a:ext cx="1601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/>
                </a:solidFill>
                <a:cs typeface="+mn-ea"/>
                <a:sym typeface="+mn-lt"/>
              </a:rPr>
              <a:t>逻辑运算符</a:t>
            </a:r>
            <a:endParaRPr lang="id-ID" sz="20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71423" y="4511512"/>
            <a:ext cx="1668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/>
                </a:solidFill>
                <a:cs typeface="+mn-ea"/>
                <a:sym typeface="+mn-lt"/>
              </a:rPr>
              <a:t>赋值运算符</a:t>
            </a:r>
            <a:endParaRPr lang="id-ID" sz="20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6" name="MH_Text_1"/>
          <p:cNvSpPr/>
          <p:nvPr>
            <p:custDataLst>
              <p:tags r:id="rId1"/>
            </p:custDataLst>
          </p:nvPr>
        </p:nvSpPr>
        <p:spPr>
          <a:xfrm>
            <a:off x="6298226" y="1400017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算术运算符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MH_Text_1"/>
          <p:cNvSpPr/>
          <p:nvPr>
            <p:custDataLst>
              <p:tags r:id="rId2"/>
            </p:custDataLst>
          </p:nvPr>
        </p:nvSpPr>
        <p:spPr>
          <a:xfrm>
            <a:off x="6677660" y="1849755"/>
            <a:ext cx="4470400" cy="748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算术运算符有 ：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+ 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- 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 *  、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/ 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%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++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--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8" name="MH_Text_1"/>
          <p:cNvSpPr/>
          <p:nvPr>
            <p:custDataLst>
              <p:tags r:id="rId3"/>
            </p:custDataLst>
          </p:nvPr>
        </p:nvSpPr>
        <p:spPr>
          <a:xfrm>
            <a:off x="6308289" y="2432313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赋值运算符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MH_Text_1"/>
          <p:cNvSpPr/>
          <p:nvPr>
            <p:custDataLst>
              <p:tags r:id="rId4"/>
            </p:custDataLst>
          </p:nvPr>
        </p:nvSpPr>
        <p:spPr>
          <a:xfrm>
            <a:off x="6527471" y="2875254"/>
            <a:ext cx="3960440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赋值运算符有：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=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+=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-=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 *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=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/=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0" name="MH_Text_1"/>
          <p:cNvSpPr/>
          <p:nvPr>
            <p:custDataLst>
              <p:tags r:id="rId5"/>
            </p:custDataLst>
          </p:nvPr>
        </p:nvSpPr>
        <p:spPr>
          <a:xfrm>
            <a:off x="6301093" y="3489338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比较运算符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MH_Text_1"/>
          <p:cNvSpPr/>
          <p:nvPr>
            <p:custDataLst>
              <p:tags r:id="rId6"/>
            </p:custDataLst>
          </p:nvPr>
        </p:nvSpPr>
        <p:spPr>
          <a:xfrm>
            <a:off x="6421561" y="3985071"/>
            <a:ext cx="4887074" cy="630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比较运算符有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: &gt;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&gt;=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&lt;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&lt;=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==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===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（全等）</a:t>
            </a:r>
          </a:p>
        </p:txBody>
      </p:sp>
      <p:sp>
        <p:nvSpPr>
          <p:cNvPr id="62" name="MH_Text_1"/>
          <p:cNvSpPr/>
          <p:nvPr>
            <p:custDataLst>
              <p:tags r:id="rId7"/>
            </p:custDataLst>
          </p:nvPr>
        </p:nvSpPr>
        <p:spPr>
          <a:xfrm>
            <a:off x="6305944" y="4610460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逻辑运算符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MH_Text_1"/>
          <p:cNvSpPr/>
          <p:nvPr>
            <p:custDataLst>
              <p:tags r:id="rId8"/>
            </p:custDataLst>
          </p:nvPr>
        </p:nvSpPr>
        <p:spPr>
          <a:xfrm>
            <a:off x="6335688" y="5279977"/>
            <a:ext cx="4882222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逻辑运算符有：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&amp;&amp;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（与）、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||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（或）、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!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（非）</a:t>
            </a:r>
          </a:p>
        </p:txBody>
      </p:sp>
      <p:sp>
        <p:nvSpPr>
          <p:cNvPr id="47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的操作符分类</a:t>
            </a: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500"/>
                            </p:stCondLst>
                            <p:childTnLst>
                              <p:par>
                                <p:cTn id="1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000"/>
                            </p:stCondLst>
                            <p:childTnLst>
                              <p:par>
                                <p:cTn id="18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000"/>
                            </p:stCondLst>
                            <p:childTnLst>
                              <p:par>
                                <p:cTn id="19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4000"/>
                            </p:stCondLst>
                            <p:childTnLst>
                              <p:par>
                                <p:cTn id="20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4500"/>
                            </p:stCondLst>
                            <p:childTnLst>
                              <p:par>
                                <p:cTn id="2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8" grpId="0" animBg="1"/>
      <p:bldP spid="43" grpId="0" animBg="1"/>
      <p:bldP spid="46" grpId="0" animBg="1"/>
      <p:bldP spid="48" grpId="0" animBg="1"/>
      <p:bldP spid="49" grpId="0"/>
      <p:bldP spid="50" grpId="0"/>
      <p:bldP spid="51" grpId="0"/>
      <p:bldP spid="52" grpId="0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998448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的操作符之算术运算符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04" y="695767"/>
            <a:ext cx="6096519" cy="581273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70381" y="2967335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对于算术运算符要注意的是，</a:t>
            </a:r>
            <a:endParaRPr lang="en-US" altLang="zh-CN" dirty="0"/>
          </a:p>
          <a:p>
            <a:r>
              <a:rPr lang="zh-CN" altLang="en-US" dirty="0"/>
              <a:t>字符串和数字之间的相加减，</a:t>
            </a:r>
            <a:endParaRPr lang="en-US" altLang="zh-CN" dirty="0"/>
          </a:p>
          <a:p>
            <a:r>
              <a:rPr lang="zh-CN" altLang="en-US" dirty="0"/>
              <a:t>以及布尔类型和字符，数字之间的相加减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操作符之赋值运算符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030" y="896285"/>
            <a:ext cx="8045420" cy="5256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操作符之比较运算符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02" y="1010979"/>
            <a:ext cx="6882060" cy="4836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操作符之逻辑运算符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31" y="772964"/>
            <a:ext cx="6914051" cy="52344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67823" y="1499190"/>
            <a:ext cx="308344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以下在进行判断的时候为假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sz="2500" dirty="0">
                <a:latin typeface="Consolas" panose="020B0609020204030204" pitchFamily="49" charset="0"/>
              </a:rPr>
              <a:t>0</a:t>
            </a:r>
          </a:p>
          <a:p>
            <a:pPr marL="342900" indent="-342900">
              <a:buAutoNum type="arabicPeriod"/>
            </a:pPr>
            <a:r>
              <a:rPr lang="en-US" altLang="zh-CN" sz="2500" dirty="0">
                <a:latin typeface="Consolas" panose="020B0609020204030204" pitchFamily="49" charset="0"/>
              </a:rPr>
              <a:t>null</a:t>
            </a:r>
          </a:p>
          <a:p>
            <a:pPr marL="342900" indent="-342900">
              <a:buAutoNum type="arabicPeriod"/>
            </a:pPr>
            <a:r>
              <a:rPr lang="en-US" altLang="zh-CN" sz="2500" dirty="0">
                <a:latin typeface="Consolas" panose="020B0609020204030204" pitchFamily="49" charset="0"/>
              </a:rPr>
              <a:t>undefined</a:t>
            </a:r>
          </a:p>
          <a:p>
            <a:pPr marL="342900" indent="-342900">
              <a:buAutoNum type="arabicPeriod"/>
            </a:pPr>
            <a:r>
              <a:rPr lang="en-US" altLang="zh-CN" sz="2500" dirty="0" err="1">
                <a:latin typeface="Consolas" panose="020B0609020204030204" pitchFamily="49" charset="0"/>
              </a:rPr>
              <a:t>NaN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en-US" altLang="zh-CN" sz="2500" dirty="0">
                <a:latin typeface="Consolas" panose="020B0609020204030204" pitchFamily="49" charset="0"/>
              </a:rPr>
              <a:t>‘’</a:t>
            </a:r>
          </a:p>
          <a:p>
            <a:pPr marL="342900" indent="-342900">
              <a:buAutoNum type="arabicPeriod"/>
            </a:pPr>
            <a:r>
              <a:rPr lang="en-US" altLang="zh-CN" sz="2500" dirty="0">
                <a:latin typeface="Consolas" panose="020B0609020204030204" pitchFamily="49" charset="0"/>
              </a:rPr>
              <a:t>false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203758" y="2257860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第二部分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流程控制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410</Words>
  <Application>Microsoft Office PowerPoint</Application>
  <PresentationFormat>宽屏</PresentationFormat>
  <Paragraphs>172</Paragraphs>
  <Slides>25</Slides>
  <Notes>25</Notes>
  <HiddenSlides>0</HiddenSlides>
  <MMClips>3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等线</vt:lpstr>
      <vt:lpstr>方正尚酷简体</vt:lpstr>
      <vt:lpstr>华文仿宋</vt:lpstr>
      <vt:lpstr>微软雅黑</vt:lpstr>
      <vt:lpstr>Agency FB</vt:lpstr>
      <vt:lpstr>Arial</vt:lpstr>
      <vt:lpstr>Calibri</vt:lpstr>
      <vt:lpstr>Consolas</vt:lpstr>
      <vt:lpstr>Times New Roman</vt:lpstr>
      <vt:lpstr>Tw Cen MT</vt:lpstr>
      <vt:lpstr>Tw Cen MT Condensed</vt:lpstr>
      <vt:lpstr>Wingdings</vt:lpstr>
      <vt:lpstr>Wingdings 3</vt:lpstr>
      <vt:lpstr>积分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4.pptx</dc:title>
  <dc:creator/>
  <cp:lastModifiedBy/>
  <cp:revision>6</cp:revision>
  <dcterms:created xsi:type="dcterms:W3CDTF">2017-04-11T03:57:00Z</dcterms:created>
  <dcterms:modified xsi:type="dcterms:W3CDTF">2018-06-05T13:34:27Z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2052-10.8.0.6206</vt:lpwstr>
  </property>
</Properties>
</file>